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12192000"/>
  <p:notesSz cx="6858000" cy="9144000"/>
  <p:embeddedFontLst>
    <p:embeddedFont>
      <p:font typeface="Cairo"/>
      <p:regular r:id="rId20"/>
      <p:bold r:id="rId21"/>
    </p:embeddedFont>
    <p:embeddedFont>
      <p:font typeface="Tajawal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C918D4C-E7D0-45BE-8450-2046EAB03EF6}">
  <a:tblStyle styleId="{7C918D4C-E7D0-45BE-8450-2046EAB03EF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airo-regular.fntdata"/><Relationship Id="rId11" Type="http://schemas.openxmlformats.org/officeDocument/2006/relationships/slide" Target="slides/slide5.xml"/><Relationship Id="rId22" Type="http://schemas.openxmlformats.org/officeDocument/2006/relationships/font" Target="fonts/Tajawal-regular.fntdata"/><Relationship Id="rId10" Type="http://schemas.openxmlformats.org/officeDocument/2006/relationships/slide" Target="slides/slide4.xml"/><Relationship Id="rId21" Type="http://schemas.openxmlformats.org/officeDocument/2006/relationships/font" Target="fonts/Cairo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font" Target="fonts/Tajawal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14.png"/><Relationship Id="rId5" Type="http://schemas.openxmlformats.org/officeDocument/2006/relationships/image" Target="../media/image9.png"/><Relationship Id="rId6" Type="http://schemas.openxmlformats.org/officeDocument/2006/relationships/image" Target="../media/image37.png"/><Relationship Id="rId7" Type="http://schemas.openxmlformats.org/officeDocument/2006/relationships/image" Target="../media/image7.png"/><Relationship Id="rId8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3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41.png"/><Relationship Id="rId5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0" Type="http://schemas.openxmlformats.org/officeDocument/2006/relationships/image" Target="../media/image23.png"/><Relationship Id="rId9" Type="http://schemas.openxmlformats.org/officeDocument/2006/relationships/image" Target="../media/image30.png"/><Relationship Id="rId5" Type="http://schemas.openxmlformats.org/officeDocument/2006/relationships/image" Target="../media/image42.png"/><Relationship Id="rId6" Type="http://schemas.openxmlformats.org/officeDocument/2006/relationships/image" Target="../media/image16.png"/><Relationship Id="rId7" Type="http://schemas.openxmlformats.org/officeDocument/2006/relationships/image" Target="../media/image15.png"/><Relationship Id="rId8" Type="http://schemas.openxmlformats.org/officeDocument/2006/relationships/image" Target="../media/image3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3.png"/><Relationship Id="rId4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9.png"/><Relationship Id="rId4" Type="http://schemas.openxmlformats.org/officeDocument/2006/relationships/image" Target="../media/image20.png"/><Relationship Id="rId5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28.png"/><Relationship Id="rId5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9.png"/><Relationship Id="rId4" Type="http://schemas.openxmlformats.org/officeDocument/2006/relationships/image" Target="../media/image36.png"/><Relationship Id="rId5" Type="http://schemas.openxmlformats.org/officeDocument/2006/relationships/image" Target="../media/image33.png"/><Relationship Id="rId6" Type="http://schemas.openxmlformats.org/officeDocument/2006/relationships/image" Target="../media/image32.png"/><Relationship Id="rId7" Type="http://schemas.openxmlformats.org/officeDocument/2006/relationships/image" Target="../media/image35.png"/><Relationship Id="rId8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4662487" y="1915566"/>
            <a:ext cx="2867025" cy="333375"/>
          </a:xfrm>
          <a:prstGeom prst="roundRect">
            <a:avLst>
              <a:gd fmla="val 50000" name="adj"/>
            </a:avLst>
          </a:prstGeom>
          <a:solidFill>
            <a:srgbClr val="2D25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5715000" y="4904333"/>
            <a:ext cx="762000" cy="38100"/>
          </a:xfrm>
          <a:prstGeom prst="roundRect">
            <a:avLst>
              <a:gd fmla="val 50000" name="adj"/>
            </a:avLst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70296" y="2477541"/>
            <a:ext cx="11251406" cy="11885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8FAFC"/>
                </a:solidFill>
                <a:latin typeface="Tajawal"/>
                <a:ea typeface="Tajawal"/>
                <a:cs typeface="Tajawal"/>
                <a:sym typeface="Tajawal"/>
              </a:rPr>
              <a:t>الوحدة الأولى: الموقع ومظاهر سطح مصر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1928812" y="3818483"/>
            <a:ext cx="8334375" cy="704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دراسة متكاملة للمدخل الجغرافي، الموقع الاستراتيجي، التكوينات الجيولوجية، وتضاريس مصر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4542234" y="1991766"/>
            <a:ext cx="3107531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FBBF24"/>
                </a:solidFill>
                <a:latin typeface="Tajawal"/>
                <a:ea typeface="Tajawal"/>
                <a:cs typeface="Tajawal"/>
                <a:sym typeface="Tajawal"/>
              </a:rPr>
              <a:t>منهج الجغرافيا — الصف الأول الثانوي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9010650" y="2919412"/>
            <a:ext cx="2571750" cy="2257425"/>
          </a:xfrm>
          <a:prstGeom prst="roundRect">
            <a:avLst>
              <a:gd fmla="val 675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6210300" y="2919412"/>
            <a:ext cx="2571750" cy="2257425"/>
          </a:xfrm>
          <a:prstGeom prst="roundRect">
            <a:avLst>
              <a:gd fmla="val 675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3409950" y="2919412"/>
            <a:ext cx="2571750" cy="2257425"/>
          </a:xfrm>
          <a:prstGeom prst="roundRect">
            <a:avLst>
              <a:gd fmla="val 675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609600" y="2919412"/>
            <a:ext cx="2571750" cy="2257425"/>
          </a:xfrm>
          <a:prstGeom prst="roundRect">
            <a:avLst>
              <a:gd fmla="val 675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97" name="Google Shape;9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20400" y="322421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8" name="Google Shape;9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20050" y="322421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9" name="Google Shape;9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19700" y="322421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0" name="Google Shape;10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19350" y="322421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1" name="Google Shape;101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53750" y="3357562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2" name="Google Shape;102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153400" y="3357562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3" name="Google Shape;103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38762" y="3357562"/>
            <a:ext cx="2190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4" name="Google Shape;104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552700" y="3357562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4"/>
          <p:cNvSpPr txBox="1"/>
          <p:nvPr/>
        </p:nvSpPr>
        <p:spPr>
          <a:xfrm>
            <a:off x="609600" y="4572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D97706"/>
                </a:solidFill>
                <a:latin typeface="Cairo"/>
                <a:ea typeface="Cairo"/>
                <a:cs typeface="Cairo"/>
                <a:sym typeface="Cairo"/>
              </a:rPr>
              <a:t>نظرة عامة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609600" y="781050"/>
            <a:ext cx="11582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محاور الوحدة الرئيسية</a:t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9363075" y="3871912"/>
            <a:ext cx="2110263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المدخل لعلوم الجغرافيا</a:t>
            </a:r>
            <a:endParaRPr/>
          </a:p>
        </p:txBody>
      </p:sp>
      <p:sp>
        <p:nvSpPr>
          <p:cNvPr id="108" name="Google Shape;108;p14"/>
          <p:cNvSpPr txBox="1"/>
          <p:nvPr/>
        </p:nvSpPr>
        <p:spPr>
          <a:xfrm>
            <a:off x="9315450" y="4300537"/>
            <a:ext cx="2057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الفروع الأساسية وأدوات التقنية الحديثة.</a:t>
            </a:r>
            <a:endParaRPr/>
          </a:p>
        </p:txBody>
      </p:sp>
      <p:sp>
        <p:nvSpPr>
          <p:cNvPr id="109" name="Google Shape;109;p14"/>
          <p:cNvSpPr txBox="1"/>
          <p:nvPr/>
        </p:nvSpPr>
        <p:spPr>
          <a:xfrm>
            <a:off x="6838950" y="3871912"/>
            <a:ext cx="1820227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موقع مصر وأهميته</a:t>
            </a:r>
            <a:endParaRPr/>
          </a:p>
        </p:txBody>
      </p:sp>
      <p:sp>
        <p:nvSpPr>
          <p:cNvPr id="110" name="Google Shape;110;p14"/>
          <p:cNvSpPr txBox="1"/>
          <p:nvPr/>
        </p:nvSpPr>
        <p:spPr>
          <a:xfrm>
            <a:off x="6515100" y="4300537"/>
            <a:ext cx="2057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الموقع الفلكي والجغرافي والحدود السياسية.</a:t>
            </a:r>
            <a:endParaRPr/>
          </a:p>
        </p:txBody>
      </p:sp>
      <p:sp>
        <p:nvSpPr>
          <p:cNvPr id="111" name="Google Shape;111;p14"/>
          <p:cNvSpPr txBox="1"/>
          <p:nvPr/>
        </p:nvSpPr>
        <p:spPr>
          <a:xfrm>
            <a:off x="3943350" y="3871912"/>
            <a:ext cx="192024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التكوينات الجيولوجية</a:t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3714750" y="4300537"/>
            <a:ext cx="2057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الأزمنة الجيولوجية وعوامل تشكيل السطح.</a:t>
            </a:r>
            <a:endParaRPr/>
          </a:p>
        </p:txBody>
      </p:sp>
      <p:sp>
        <p:nvSpPr>
          <p:cNvPr id="113" name="Google Shape;113;p14"/>
          <p:cNvSpPr txBox="1"/>
          <p:nvPr/>
        </p:nvSpPr>
        <p:spPr>
          <a:xfrm>
            <a:off x="1800225" y="3871912"/>
            <a:ext cx="1230153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تضاريس مصر</a:t>
            </a:r>
            <a:endParaRPr/>
          </a:p>
        </p:txBody>
      </p:sp>
      <p:sp>
        <p:nvSpPr>
          <p:cNvPr id="114" name="Google Shape;114;p14"/>
          <p:cNvSpPr txBox="1"/>
          <p:nvPr/>
        </p:nvSpPr>
        <p:spPr>
          <a:xfrm>
            <a:off x="914400" y="4300537"/>
            <a:ext cx="2057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الأقسام التضاريسية الأربعة الرئيسية.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9" name="Google Shape;11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2219325"/>
            <a:ext cx="52578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0" name="Google Shape;12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2219325"/>
            <a:ext cx="52578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1" name="Google Shape;121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10950" y="3181350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2" name="Google Shape;12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10950" y="3609975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3" name="Google Shape;123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10950" y="4705350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4" name="Google Shape;124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430000" y="5133975"/>
            <a:ext cx="15240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5"/>
          <p:cNvSpPr txBox="1"/>
          <p:nvPr/>
        </p:nvSpPr>
        <p:spPr>
          <a:xfrm>
            <a:off x="609600" y="4572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D97706"/>
                </a:solidFill>
                <a:latin typeface="Cairo"/>
                <a:ea typeface="Cairo"/>
                <a:cs typeface="Cairo"/>
                <a:sym typeface="Cairo"/>
              </a:rPr>
              <a:t>الدرس التمهيدي</a:t>
            </a:r>
            <a:endParaRPr/>
          </a:p>
        </p:txBody>
      </p:sp>
      <p:sp>
        <p:nvSpPr>
          <p:cNvPr id="126" name="Google Shape;126;p15"/>
          <p:cNvSpPr txBox="1"/>
          <p:nvPr/>
        </p:nvSpPr>
        <p:spPr>
          <a:xfrm>
            <a:off x="609600" y="781050"/>
            <a:ext cx="11582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فروع علم الجغرافيا والأدوات الحديثة</a:t>
            </a:r>
            <a:endParaRPr/>
          </a:p>
        </p:txBody>
      </p:sp>
      <p:sp>
        <p:nvSpPr>
          <p:cNvPr id="127" name="Google Shape;127;p15"/>
          <p:cNvSpPr txBox="1"/>
          <p:nvPr/>
        </p:nvSpPr>
        <p:spPr>
          <a:xfrm>
            <a:off x="6324600" y="2562225"/>
            <a:ext cx="5620702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فروع الجغرافيا</a:t>
            </a:r>
            <a:endParaRPr/>
          </a:p>
        </p:txBody>
      </p:sp>
      <p:sp>
        <p:nvSpPr>
          <p:cNvPr id="128" name="Google Shape;128;p15"/>
          <p:cNvSpPr txBox="1"/>
          <p:nvPr/>
        </p:nvSpPr>
        <p:spPr>
          <a:xfrm>
            <a:off x="6324600" y="4086225"/>
            <a:ext cx="5620702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التقنيات الحديثة</a:t>
            </a:r>
            <a:endParaRPr/>
          </a:p>
        </p:txBody>
      </p:sp>
      <p:sp>
        <p:nvSpPr>
          <p:cNvPr id="129" name="Google Shape;129;p15"/>
          <p:cNvSpPr txBox="1"/>
          <p:nvPr/>
        </p:nvSpPr>
        <p:spPr>
          <a:xfrm>
            <a:off x="6515100" y="3114675"/>
            <a:ext cx="50673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334155"/>
                </a:solidFill>
                <a:latin typeface="Cairo"/>
                <a:ea typeface="Cairo"/>
                <a:cs typeface="Cairo"/>
                <a:sym typeface="Cairo"/>
              </a:rPr>
              <a:t>الجغرافيا الطبيعية: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Cairo"/>
                <a:ea typeface="Cairo"/>
                <a:cs typeface="Cairo"/>
                <a:sym typeface="Cairo"/>
              </a:rPr>
              <a:t> تضاريس، مناخ، وبحار ومحيطات.</a:t>
            </a:r>
            <a:endParaRPr/>
          </a:p>
        </p:txBody>
      </p:sp>
      <p:sp>
        <p:nvSpPr>
          <p:cNvPr id="130" name="Google Shape;130;p15"/>
          <p:cNvSpPr txBox="1"/>
          <p:nvPr/>
        </p:nvSpPr>
        <p:spPr>
          <a:xfrm>
            <a:off x="6515100" y="3543300"/>
            <a:ext cx="50673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334155"/>
                </a:solidFill>
                <a:latin typeface="Cairo"/>
                <a:ea typeface="Cairo"/>
                <a:cs typeface="Cairo"/>
                <a:sym typeface="Cairo"/>
              </a:rPr>
              <a:t>الجغرافيا البشرية: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Cairo"/>
                <a:ea typeface="Cairo"/>
                <a:cs typeface="Cairo"/>
                <a:sym typeface="Cairo"/>
              </a:rPr>
              <a:t> اقتصادية، سكان، وعمران.</a:t>
            </a:r>
            <a:endParaRPr/>
          </a:p>
        </p:txBody>
      </p:sp>
      <p:sp>
        <p:nvSpPr>
          <p:cNvPr id="131" name="Google Shape;131;p15"/>
          <p:cNvSpPr txBox="1"/>
          <p:nvPr/>
        </p:nvSpPr>
        <p:spPr>
          <a:xfrm>
            <a:off x="6515100" y="4638675"/>
            <a:ext cx="50673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334155"/>
                </a:solidFill>
                <a:latin typeface="Cairo"/>
                <a:ea typeface="Cairo"/>
                <a:cs typeface="Cairo"/>
                <a:sym typeface="Cairo"/>
              </a:rPr>
              <a:t>الاستشعار عن بعد: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Cairo"/>
                <a:ea typeface="Cairo"/>
                <a:cs typeface="Cairo"/>
                <a:sym typeface="Cairo"/>
              </a:rPr>
              <a:t> صور فضائية وخرائط رقمية.</a:t>
            </a:r>
            <a:endParaRPr/>
          </a:p>
        </p:txBody>
      </p:sp>
      <p:sp>
        <p:nvSpPr>
          <p:cNvPr id="132" name="Google Shape;132;p15"/>
          <p:cNvSpPr txBox="1"/>
          <p:nvPr/>
        </p:nvSpPr>
        <p:spPr>
          <a:xfrm>
            <a:off x="6496050" y="5067300"/>
            <a:ext cx="50863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334155"/>
                </a:solidFill>
                <a:latin typeface="Cairo"/>
                <a:ea typeface="Cairo"/>
                <a:cs typeface="Cairo"/>
                <a:sym typeface="Cairo"/>
              </a:rPr>
              <a:t>نظم المعلومات (GIS):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Cairo"/>
                <a:ea typeface="Cairo"/>
                <a:cs typeface="Cairo"/>
                <a:sym typeface="Cairo"/>
              </a:rPr>
              <a:t> إدخال وتخزين ومعالجة البيانات.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F6FF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7" name="Google Shape;13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6"/>
          <p:cNvSpPr/>
          <p:nvPr/>
        </p:nvSpPr>
        <p:spPr>
          <a:xfrm>
            <a:off x="5905500" y="2366962"/>
            <a:ext cx="5676900" cy="3171825"/>
          </a:xfrm>
          <a:prstGeom prst="roundRect">
            <a:avLst>
              <a:gd fmla="val 6006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6"/>
          <p:cNvSpPr/>
          <p:nvPr/>
        </p:nvSpPr>
        <p:spPr>
          <a:xfrm>
            <a:off x="6248400" y="4214812"/>
            <a:ext cx="4991100" cy="981075"/>
          </a:xfrm>
          <a:prstGeom prst="roundRect">
            <a:avLst>
              <a:gd fmla="val 11650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6"/>
          <p:cNvSpPr/>
          <p:nvPr/>
        </p:nvSpPr>
        <p:spPr>
          <a:xfrm>
            <a:off x="8591550" y="4405312"/>
            <a:ext cx="9525" cy="60007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41" name="Google Shape;141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2143125"/>
            <a:ext cx="49911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2" name="Google Shape;14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" y="2143125"/>
            <a:ext cx="49911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6"/>
          <p:cNvSpPr txBox="1"/>
          <p:nvPr/>
        </p:nvSpPr>
        <p:spPr>
          <a:xfrm>
            <a:off x="609600" y="4572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0284C7"/>
                </a:solidFill>
                <a:latin typeface="Cairo"/>
                <a:ea typeface="Cairo"/>
                <a:cs typeface="Cairo"/>
                <a:sym typeface="Cairo"/>
              </a:rPr>
              <a:t>الدرس الأول</a:t>
            </a:r>
            <a:endParaRPr/>
          </a:p>
        </p:txBody>
      </p:sp>
      <p:sp>
        <p:nvSpPr>
          <p:cNvPr id="144" name="Google Shape;144;p16"/>
          <p:cNvSpPr txBox="1"/>
          <p:nvPr/>
        </p:nvSpPr>
        <p:spPr>
          <a:xfrm>
            <a:off x="609600" y="781050"/>
            <a:ext cx="11582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المساحة والموقع الفلكي</a:t>
            </a:r>
            <a:endParaRPr/>
          </a:p>
        </p:txBody>
      </p:sp>
      <p:sp>
        <p:nvSpPr>
          <p:cNvPr id="145" name="Google Shape;145;p16"/>
          <p:cNvSpPr txBox="1"/>
          <p:nvPr/>
        </p:nvSpPr>
        <p:spPr>
          <a:xfrm>
            <a:off x="7239000" y="2709862"/>
            <a:ext cx="3762375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284C7"/>
                </a:solidFill>
                <a:latin typeface="Cairo"/>
                <a:ea typeface="Cairo"/>
                <a:cs typeface="Cairo"/>
                <a:sym typeface="Cairo"/>
              </a:rPr>
              <a:t>1.002.564</a:t>
            </a:r>
            <a:endParaRPr/>
          </a:p>
        </p:txBody>
      </p:sp>
      <p:sp>
        <p:nvSpPr>
          <p:cNvPr id="146" name="Google Shape;146;p16"/>
          <p:cNvSpPr txBox="1"/>
          <p:nvPr/>
        </p:nvSpPr>
        <p:spPr>
          <a:xfrm>
            <a:off x="6838950" y="3548062"/>
            <a:ext cx="39052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كيلومتر مربع مساحة مصر (3% من أفريقيا)</a:t>
            </a:r>
            <a:endParaRPr/>
          </a:p>
        </p:txBody>
      </p:sp>
      <p:sp>
        <p:nvSpPr>
          <p:cNvPr id="147" name="Google Shape;147;p16"/>
          <p:cNvSpPr txBox="1"/>
          <p:nvPr/>
        </p:nvSpPr>
        <p:spPr>
          <a:xfrm>
            <a:off x="8727281" y="4405312"/>
            <a:ext cx="1785937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دوائر العرض</a:t>
            </a:r>
            <a:endParaRPr/>
          </a:p>
        </p:txBody>
      </p:sp>
      <p:sp>
        <p:nvSpPr>
          <p:cNvPr id="148" name="Google Shape;148;p16"/>
          <p:cNvSpPr txBox="1"/>
          <p:nvPr/>
        </p:nvSpPr>
        <p:spPr>
          <a:xfrm>
            <a:off x="8727281" y="4691062"/>
            <a:ext cx="178593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284C7"/>
                </a:solidFill>
                <a:latin typeface="Cairo"/>
                <a:ea typeface="Cairo"/>
                <a:cs typeface="Cairo"/>
                <a:sym typeface="Cairo"/>
              </a:rPr>
              <a:t>22° - 31°36' شمالاً</a:t>
            </a:r>
            <a:endParaRPr/>
          </a:p>
        </p:txBody>
      </p:sp>
      <p:sp>
        <p:nvSpPr>
          <p:cNvPr id="149" name="Google Shape;149;p16"/>
          <p:cNvSpPr txBox="1"/>
          <p:nvPr/>
        </p:nvSpPr>
        <p:spPr>
          <a:xfrm>
            <a:off x="7010400" y="4405312"/>
            <a:ext cx="1419225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Cairo"/>
                <a:ea typeface="Cairo"/>
                <a:cs typeface="Cairo"/>
                <a:sym typeface="Cairo"/>
              </a:rPr>
              <a:t>خطوط الطول</a:t>
            </a:r>
            <a:endParaRPr/>
          </a:p>
        </p:txBody>
      </p:sp>
      <p:sp>
        <p:nvSpPr>
          <p:cNvPr id="150" name="Google Shape;150;p16"/>
          <p:cNvSpPr txBox="1"/>
          <p:nvPr/>
        </p:nvSpPr>
        <p:spPr>
          <a:xfrm>
            <a:off x="7010400" y="4691062"/>
            <a:ext cx="141922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284C7"/>
                </a:solidFill>
                <a:latin typeface="Cairo"/>
                <a:ea typeface="Cairo"/>
                <a:cs typeface="Cairo"/>
                <a:sym typeface="Cairo"/>
              </a:rPr>
              <a:t>25° - 37° شرقاً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7"/>
          <p:cNvSpPr/>
          <p:nvPr/>
        </p:nvSpPr>
        <p:spPr>
          <a:xfrm>
            <a:off x="8982075" y="2976562"/>
            <a:ext cx="2600325" cy="2105025"/>
          </a:xfrm>
          <a:prstGeom prst="roundRect">
            <a:avLst>
              <a:gd fmla="val 7239" name="adj"/>
            </a:avLst>
          </a:prstGeom>
          <a:solidFill>
            <a:srgbClr val="F7FBFF"/>
          </a:solidFill>
          <a:ln cap="flat" cmpd="sng" w="9525">
            <a:solidFill>
              <a:srgbClr val="DBEA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7"/>
          <p:cNvSpPr/>
          <p:nvPr/>
        </p:nvSpPr>
        <p:spPr>
          <a:xfrm>
            <a:off x="6191250" y="2976562"/>
            <a:ext cx="2600325" cy="2105025"/>
          </a:xfrm>
          <a:prstGeom prst="roundRect">
            <a:avLst>
              <a:gd fmla="val 7239" name="adj"/>
            </a:avLst>
          </a:prstGeom>
          <a:solidFill>
            <a:srgbClr val="FFF9E3"/>
          </a:solidFill>
          <a:ln cap="flat" cmpd="sng" w="9525">
            <a:solidFill>
              <a:srgbClr val="FEF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7"/>
          <p:cNvSpPr/>
          <p:nvPr/>
        </p:nvSpPr>
        <p:spPr>
          <a:xfrm>
            <a:off x="3400425" y="2976562"/>
            <a:ext cx="2600325" cy="2105025"/>
          </a:xfrm>
          <a:prstGeom prst="roundRect">
            <a:avLst>
              <a:gd fmla="val 7239" name="adj"/>
            </a:avLst>
          </a:prstGeom>
          <a:solidFill>
            <a:srgbClr val="FFF9F9"/>
          </a:solidFill>
          <a:ln cap="flat" cmpd="sng" w="9525">
            <a:solidFill>
              <a:srgbClr val="FEE2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7"/>
          <p:cNvSpPr/>
          <p:nvPr/>
        </p:nvSpPr>
        <p:spPr>
          <a:xfrm>
            <a:off x="609600" y="2976562"/>
            <a:ext cx="2600325" cy="2105025"/>
          </a:xfrm>
          <a:prstGeom prst="roundRect">
            <a:avLst>
              <a:gd fmla="val 7239" name="adj"/>
            </a:avLst>
          </a:prstGeom>
          <a:solidFill>
            <a:srgbClr val="F8FEFA"/>
          </a:solidFill>
          <a:ln cap="flat" cmpd="sng" w="9525">
            <a:solidFill>
              <a:srgbClr val="DCFC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59" name="Google Shape;15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25175" y="3252787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0" name="Google Shape;16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34350" y="3252787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1" name="Google Shape;161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43525" y="3252787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2" name="Google Shape;162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52700" y="3252787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3" name="Google Shape;163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020425" y="3357562"/>
            <a:ext cx="1905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4" name="Google Shape;164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239125" y="3357562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5" name="Google Shape;165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438775" y="3357562"/>
            <a:ext cx="1905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6" name="Google Shape;166;p1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647950" y="3357562"/>
            <a:ext cx="19050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7"/>
          <p:cNvSpPr txBox="1"/>
          <p:nvPr/>
        </p:nvSpPr>
        <p:spPr>
          <a:xfrm>
            <a:off x="609600" y="4572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2563EB"/>
                </a:solidFill>
                <a:latin typeface="Cairo"/>
                <a:ea typeface="Cairo"/>
                <a:cs typeface="Cairo"/>
                <a:sym typeface="Cairo"/>
              </a:rPr>
              <a:t>الدرس الأول</a:t>
            </a:r>
            <a:endParaRPr/>
          </a:p>
        </p:txBody>
      </p:sp>
      <p:sp>
        <p:nvSpPr>
          <p:cNvPr id="168" name="Google Shape;168;p17"/>
          <p:cNvSpPr txBox="1"/>
          <p:nvPr/>
        </p:nvSpPr>
        <p:spPr>
          <a:xfrm>
            <a:off x="609600" y="781050"/>
            <a:ext cx="11582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الحدود السياسية لمصر</a:t>
            </a:r>
            <a:endParaRPr/>
          </a:p>
        </p:txBody>
      </p:sp>
      <p:sp>
        <p:nvSpPr>
          <p:cNvPr id="169" name="Google Shape;169;p17"/>
          <p:cNvSpPr txBox="1"/>
          <p:nvPr/>
        </p:nvSpPr>
        <p:spPr>
          <a:xfrm>
            <a:off x="9258300" y="3786187"/>
            <a:ext cx="2250281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E40AF"/>
                </a:solidFill>
                <a:latin typeface="Cairo"/>
                <a:ea typeface="Cairo"/>
                <a:cs typeface="Cairo"/>
                <a:sym typeface="Cairo"/>
              </a:rPr>
              <a:t>الحدود الشمالية</a:t>
            </a:r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9258300" y="4252912"/>
            <a:ext cx="2143125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حدود بحرية تمتد على البحر المتوسط من رفح للسلوم.</a:t>
            </a:r>
            <a:endParaRPr/>
          </a:p>
        </p:txBody>
      </p:sp>
      <p:sp>
        <p:nvSpPr>
          <p:cNvPr id="171" name="Google Shape;171;p17"/>
          <p:cNvSpPr txBox="1"/>
          <p:nvPr/>
        </p:nvSpPr>
        <p:spPr>
          <a:xfrm>
            <a:off x="6467475" y="3786187"/>
            <a:ext cx="2250281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2400E"/>
                </a:solidFill>
                <a:latin typeface="Cairo"/>
                <a:ea typeface="Cairo"/>
                <a:cs typeface="Cairo"/>
                <a:sym typeface="Cairo"/>
              </a:rPr>
              <a:t>الحدود الجنوبيه</a:t>
            </a:r>
            <a:endParaRPr/>
          </a:p>
        </p:txBody>
      </p:sp>
      <p:sp>
        <p:nvSpPr>
          <p:cNvPr id="172" name="Google Shape;172;p17"/>
          <p:cNvSpPr txBox="1"/>
          <p:nvPr/>
        </p:nvSpPr>
        <p:spPr>
          <a:xfrm>
            <a:off x="6467475" y="4252912"/>
            <a:ext cx="2143125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حدود برية مستقيمة تتماشى مع دائرة عرض 22° شمالاً.</a:t>
            </a:r>
            <a:endParaRPr/>
          </a:p>
        </p:txBody>
      </p:sp>
      <p:sp>
        <p:nvSpPr>
          <p:cNvPr id="173" name="Google Shape;173;p17"/>
          <p:cNvSpPr txBox="1"/>
          <p:nvPr/>
        </p:nvSpPr>
        <p:spPr>
          <a:xfrm>
            <a:off x="3676650" y="3786187"/>
            <a:ext cx="2250281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91B1B"/>
                </a:solidFill>
                <a:latin typeface="Cairo"/>
                <a:ea typeface="Cairo"/>
                <a:cs typeface="Cairo"/>
                <a:sym typeface="Cairo"/>
              </a:rPr>
              <a:t>الحدود الغربية</a:t>
            </a:r>
            <a:endParaRPr/>
          </a:p>
        </p:txBody>
      </p:sp>
      <p:sp>
        <p:nvSpPr>
          <p:cNvPr id="174" name="Google Shape;174;p17"/>
          <p:cNvSpPr txBox="1"/>
          <p:nvPr/>
        </p:nvSpPr>
        <p:spPr>
          <a:xfrm>
            <a:off x="3676650" y="4252912"/>
            <a:ext cx="2143125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حدود برية مع ليبيا وتعرج شمالاً من سيوة إلى السلوم.</a:t>
            </a:r>
            <a:endParaRPr/>
          </a:p>
        </p:txBody>
      </p:sp>
      <p:sp>
        <p:nvSpPr>
          <p:cNvPr id="175" name="Google Shape;175;p17"/>
          <p:cNvSpPr txBox="1"/>
          <p:nvPr/>
        </p:nvSpPr>
        <p:spPr>
          <a:xfrm>
            <a:off x="885825" y="3786187"/>
            <a:ext cx="2250281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66534"/>
                </a:solidFill>
                <a:latin typeface="Cairo"/>
                <a:ea typeface="Cairo"/>
                <a:cs typeface="Cairo"/>
                <a:sym typeface="Cairo"/>
              </a:rPr>
              <a:t>الحدود الشرقية</a:t>
            </a:r>
            <a:endParaRPr/>
          </a:p>
        </p:txBody>
      </p:sp>
      <p:sp>
        <p:nvSpPr>
          <p:cNvPr id="176" name="Google Shape;176;p17"/>
          <p:cNvSpPr txBox="1"/>
          <p:nvPr/>
        </p:nvSpPr>
        <p:spPr>
          <a:xfrm>
            <a:off x="885825" y="4252912"/>
            <a:ext cx="2143125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بحرية على البحر الأحمر وبرية حساسة من طابا لرفح.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8FB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1" name="Google Shape;18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8"/>
          <p:cNvSpPr/>
          <p:nvPr/>
        </p:nvSpPr>
        <p:spPr>
          <a:xfrm>
            <a:off x="609600" y="2466975"/>
            <a:ext cx="10972800" cy="304800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3" name="Google Shape;183;p18"/>
          <p:cNvGraphicFramePr/>
          <p:nvPr/>
        </p:nvGraphicFramePr>
        <p:xfrm>
          <a:off x="609600" y="2466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{7C918D4C-E7D0-45BE-8450-2046EAB03EF6}</a:tableStyleId>
              </a:tblPr>
              <a:tblGrid>
                <a:gridCol w="2666250"/>
                <a:gridCol w="1464925"/>
                <a:gridCol w="3706425"/>
                <a:gridCol w="3135225"/>
              </a:tblGrid>
              <a:tr h="60960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الزمن الجيولوجي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E85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النسبة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E85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أهم الصخور والتكوينات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E857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الأهمية الاقتصادية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E857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F766E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الزمن الأركي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F172A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10%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جرانيت ورخام وبازلت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معادن حديدية ومواد بناء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F766E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الزمن الثاني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F172A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42%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حجر رملي نوبي وفوسفات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خزانات مياه جوفية وبترول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DF4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F766E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الزمن الثالث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F172A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33%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حجر جيري وميوسين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مصايد بترول وإسمنت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F766E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الزمن الرابع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F172A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14%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رواسب طميية وشواطئ مرجانية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زراعة وسياحة شاطئية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DF4"/>
                    </a:solidFill>
                  </a:tcPr>
                </a:tc>
              </a:tr>
            </a:tbl>
          </a:graphicData>
        </a:graphic>
      </p:graphicFrame>
      <p:sp>
        <p:nvSpPr>
          <p:cNvPr id="184" name="Google Shape;184;p18"/>
          <p:cNvSpPr txBox="1"/>
          <p:nvPr/>
        </p:nvSpPr>
        <p:spPr>
          <a:xfrm>
            <a:off x="609600" y="4572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0D9488"/>
                </a:solidFill>
                <a:latin typeface="Cairo"/>
                <a:ea typeface="Cairo"/>
                <a:cs typeface="Cairo"/>
                <a:sym typeface="Cairo"/>
              </a:rPr>
              <a:t>الدرس الثاني</a:t>
            </a:r>
            <a:endParaRPr/>
          </a:p>
        </p:txBody>
      </p:sp>
      <p:sp>
        <p:nvSpPr>
          <p:cNvPr id="185" name="Google Shape;185;p18"/>
          <p:cNvSpPr txBox="1"/>
          <p:nvPr/>
        </p:nvSpPr>
        <p:spPr>
          <a:xfrm>
            <a:off x="609600" y="781050"/>
            <a:ext cx="11582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الأزمنة الجيولوجية والتكوينات الصخرية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9"/>
          <p:cNvSpPr/>
          <p:nvPr/>
        </p:nvSpPr>
        <p:spPr>
          <a:xfrm>
            <a:off x="609600" y="2552700"/>
            <a:ext cx="5257800" cy="1219200"/>
          </a:xfrm>
          <a:prstGeom prst="roundRect">
            <a:avLst>
              <a:gd fmla="val 9375" name="adj"/>
            </a:avLst>
          </a:prstGeom>
          <a:solidFill>
            <a:srgbClr val="FFFBE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9"/>
          <p:cNvSpPr/>
          <p:nvPr/>
        </p:nvSpPr>
        <p:spPr>
          <a:xfrm>
            <a:off x="609600" y="4000500"/>
            <a:ext cx="5257800" cy="1504950"/>
          </a:xfrm>
          <a:prstGeom prst="roundRect">
            <a:avLst>
              <a:gd fmla="val 7594" name="adj"/>
            </a:avLst>
          </a:prstGeom>
          <a:solidFill>
            <a:srgbClr val="EFF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9"/>
          <p:cNvSpPr/>
          <p:nvPr/>
        </p:nvSpPr>
        <p:spPr>
          <a:xfrm>
            <a:off x="5829300" y="2552700"/>
            <a:ext cx="38100" cy="12192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9"/>
          <p:cNvSpPr/>
          <p:nvPr/>
        </p:nvSpPr>
        <p:spPr>
          <a:xfrm>
            <a:off x="5829300" y="4000500"/>
            <a:ext cx="38100" cy="150495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94" name="Google Shape;19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4600" y="2219325"/>
            <a:ext cx="52578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5" name="Google Shape;19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25000" y="2219325"/>
            <a:ext cx="20574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/>
        </p:nvSpPr>
        <p:spPr>
          <a:xfrm>
            <a:off x="609600" y="4572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D97706"/>
                </a:solidFill>
                <a:latin typeface="Cairo"/>
                <a:ea typeface="Cairo"/>
                <a:cs typeface="Cairo"/>
                <a:sym typeface="Cairo"/>
              </a:rPr>
              <a:t>الدرس الثاني</a:t>
            </a:r>
            <a:endParaRPr/>
          </a:p>
        </p:txBody>
      </p:sp>
      <p:sp>
        <p:nvSpPr>
          <p:cNvPr id="197" name="Google Shape;197;p19"/>
          <p:cNvSpPr txBox="1"/>
          <p:nvPr/>
        </p:nvSpPr>
        <p:spPr>
          <a:xfrm>
            <a:off x="609600" y="781050"/>
            <a:ext cx="11582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عوامل تشكيل سطح مصر</a:t>
            </a:r>
            <a:endParaRPr/>
          </a:p>
        </p:txBody>
      </p:sp>
      <p:sp>
        <p:nvSpPr>
          <p:cNvPr id="198" name="Google Shape;198;p19"/>
          <p:cNvSpPr txBox="1"/>
          <p:nvPr/>
        </p:nvSpPr>
        <p:spPr>
          <a:xfrm>
            <a:off x="838200" y="2781300"/>
            <a:ext cx="510063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B45309"/>
                </a:solidFill>
                <a:latin typeface="Cairo"/>
                <a:ea typeface="Cairo"/>
                <a:cs typeface="Cairo"/>
                <a:sym typeface="Cairo"/>
              </a:rPr>
              <a:t>عوامل باطنية</a:t>
            </a:r>
            <a:endParaRPr/>
          </a:p>
        </p:txBody>
      </p:sp>
      <p:sp>
        <p:nvSpPr>
          <p:cNvPr id="199" name="Google Shape;199;p19"/>
          <p:cNvSpPr txBox="1"/>
          <p:nvPr/>
        </p:nvSpPr>
        <p:spPr>
          <a:xfrm>
            <a:off x="838200" y="3257550"/>
            <a:ext cx="48577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تصدع وانكسارات (الأخدود الأفريقي العظيم)، التواءات هادئة، وثورات بركانية.</a:t>
            </a:r>
            <a:endParaRPr/>
          </a:p>
        </p:txBody>
      </p:sp>
      <p:sp>
        <p:nvSpPr>
          <p:cNvPr id="200" name="Google Shape;200;p19"/>
          <p:cNvSpPr txBox="1"/>
          <p:nvPr/>
        </p:nvSpPr>
        <p:spPr>
          <a:xfrm>
            <a:off x="838200" y="4229100"/>
            <a:ext cx="510063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1D4ED8"/>
                </a:solidFill>
                <a:latin typeface="Cairo"/>
                <a:ea typeface="Cairo"/>
                <a:cs typeface="Cairo"/>
                <a:sym typeface="Cairo"/>
              </a:rPr>
              <a:t>عوامل خارجية (تعرية)</a:t>
            </a:r>
            <a:endParaRPr/>
          </a:p>
        </p:txBody>
      </p:sp>
      <p:sp>
        <p:nvSpPr>
          <p:cNvPr id="201" name="Google Shape;201;p19"/>
          <p:cNvSpPr txBox="1"/>
          <p:nvPr/>
        </p:nvSpPr>
        <p:spPr>
          <a:xfrm>
            <a:off x="838200" y="4705350"/>
            <a:ext cx="48577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تعرية مائية (نهرية، بحرية، وجوفية) وتعرية هوائية بفعل الرياح بالنحت والنقل والرسب.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EDE0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06" name="Google Shape;20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6324600" y="2362200"/>
            <a:ext cx="5257800" cy="1009650"/>
          </a:xfrm>
          <a:prstGeom prst="roundRect">
            <a:avLst>
              <a:gd fmla="val 1320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0"/>
          <p:cNvSpPr/>
          <p:nvPr/>
        </p:nvSpPr>
        <p:spPr>
          <a:xfrm>
            <a:off x="6324600" y="3524250"/>
            <a:ext cx="5257800" cy="1009650"/>
          </a:xfrm>
          <a:prstGeom prst="roundRect">
            <a:avLst>
              <a:gd fmla="val 1320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0"/>
          <p:cNvSpPr/>
          <p:nvPr/>
        </p:nvSpPr>
        <p:spPr>
          <a:xfrm>
            <a:off x="6324600" y="4686300"/>
            <a:ext cx="5257800" cy="1009650"/>
          </a:xfrm>
          <a:prstGeom prst="roundRect">
            <a:avLst>
              <a:gd fmla="val 1320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0"/>
          <p:cNvSpPr/>
          <p:nvPr/>
        </p:nvSpPr>
        <p:spPr>
          <a:xfrm>
            <a:off x="11544300" y="2362200"/>
            <a:ext cx="38100" cy="100965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0"/>
          <p:cNvSpPr/>
          <p:nvPr/>
        </p:nvSpPr>
        <p:spPr>
          <a:xfrm>
            <a:off x="11544300" y="3524250"/>
            <a:ext cx="38100" cy="100965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0"/>
          <p:cNvSpPr/>
          <p:nvPr/>
        </p:nvSpPr>
        <p:spPr>
          <a:xfrm>
            <a:off x="11544300" y="4686300"/>
            <a:ext cx="38100" cy="100965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13" name="Google Shape;21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2219325"/>
            <a:ext cx="52578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4" name="Google Shape;214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" y="2219325"/>
            <a:ext cx="52578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0"/>
          <p:cNvSpPr txBox="1"/>
          <p:nvPr/>
        </p:nvSpPr>
        <p:spPr>
          <a:xfrm>
            <a:off x="609600" y="4572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الدرس الثالث — القسم الأول</a:t>
            </a:r>
            <a:endParaRPr/>
          </a:p>
        </p:txBody>
      </p:sp>
      <p:sp>
        <p:nvSpPr>
          <p:cNvPr id="216" name="Google Shape;216;p20"/>
          <p:cNvSpPr txBox="1"/>
          <p:nvPr/>
        </p:nvSpPr>
        <p:spPr>
          <a:xfrm>
            <a:off x="609600" y="781050"/>
            <a:ext cx="11582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وادي النيل والدلتا ومنخفض الفيوم</a:t>
            </a:r>
            <a:endParaRPr/>
          </a:p>
        </p:txBody>
      </p:sp>
      <p:sp>
        <p:nvSpPr>
          <p:cNvPr id="217" name="Google Shape;217;p20"/>
          <p:cNvSpPr txBox="1"/>
          <p:nvPr/>
        </p:nvSpPr>
        <p:spPr>
          <a:xfrm>
            <a:off x="6515100" y="2552700"/>
            <a:ext cx="518064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15803D"/>
                </a:solidFill>
                <a:latin typeface="Cairo"/>
                <a:ea typeface="Cairo"/>
                <a:cs typeface="Cairo"/>
                <a:sym typeface="Cairo"/>
              </a:rPr>
              <a:t>وادي النيل</a:t>
            </a:r>
            <a:endParaRPr/>
          </a:p>
        </p:txBody>
      </p:sp>
      <p:sp>
        <p:nvSpPr>
          <p:cNvPr id="218" name="Google Shape;218;p20"/>
          <p:cNvSpPr txBox="1"/>
          <p:nvPr/>
        </p:nvSpPr>
        <p:spPr>
          <a:xfrm>
            <a:off x="6515100" y="2905125"/>
            <a:ext cx="49339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أراضٍ فيضية خصبة تمتد من أسوان شمالاً حتى القاهرة.</a:t>
            </a:r>
            <a:endParaRPr/>
          </a:p>
        </p:txBody>
      </p:sp>
      <p:sp>
        <p:nvSpPr>
          <p:cNvPr id="219" name="Google Shape;219;p20"/>
          <p:cNvSpPr txBox="1"/>
          <p:nvPr/>
        </p:nvSpPr>
        <p:spPr>
          <a:xfrm>
            <a:off x="6515100" y="3714750"/>
            <a:ext cx="518064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15803D"/>
                </a:solidFill>
                <a:latin typeface="Cairo"/>
                <a:ea typeface="Cairo"/>
                <a:cs typeface="Cairo"/>
                <a:sym typeface="Cairo"/>
              </a:rPr>
              <a:t>دلتا النيل</a:t>
            </a:r>
            <a:endParaRPr/>
          </a:p>
        </p:txBody>
      </p:sp>
      <p:sp>
        <p:nvSpPr>
          <p:cNvPr id="220" name="Google Shape;220;p20"/>
          <p:cNvSpPr txBox="1"/>
          <p:nvPr/>
        </p:nvSpPr>
        <p:spPr>
          <a:xfrm>
            <a:off x="6515100" y="4067175"/>
            <a:ext cx="49339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مثلث رأسه شمال القاهرة وقاعدته على الساحل المتوسطي.</a:t>
            </a:r>
            <a:endParaRPr/>
          </a:p>
        </p:txBody>
      </p:sp>
      <p:sp>
        <p:nvSpPr>
          <p:cNvPr id="221" name="Google Shape;221;p20"/>
          <p:cNvSpPr txBox="1"/>
          <p:nvPr/>
        </p:nvSpPr>
        <p:spPr>
          <a:xfrm>
            <a:off x="6515100" y="4876800"/>
            <a:ext cx="518064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15803D"/>
                </a:solidFill>
                <a:latin typeface="Cairo"/>
                <a:ea typeface="Cairo"/>
                <a:cs typeface="Cairo"/>
                <a:sym typeface="Cairo"/>
              </a:rPr>
              <a:t>منخفض الفيوم</a:t>
            </a:r>
            <a:endParaRPr/>
          </a:p>
        </p:txBody>
      </p:sp>
      <p:sp>
        <p:nvSpPr>
          <p:cNvPr id="222" name="Google Shape;222;p20"/>
          <p:cNvSpPr txBox="1"/>
          <p:nvPr/>
        </p:nvSpPr>
        <p:spPr>
          <a:xfrm>
            <a:off x="6515100" y="5229225"/>
            <a:ext cx="49339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يتصل بالنيل عبر بحر يوسف وتربته طمية فيضية خصبة.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1"/>
          <p:cNvSpPr/>
          <p:nvPr/>
        </p:nvSpPr>
        <p:spPr>
          <a:xfrm>
            <a:off x="8077200" y="2233612"/>
            <a:ext cx="3505200" cy="1571625"/>
          </a:xfrm>
          <a:prstGeom prst="roundRect">
            <a:avLst>
              <a:gd fmla="val 9696" name="adj"/>
            </a:avLst>
          </a:prstGeom>
          <a:solidFill>
            <a:srgbClr val="FFF7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1"/>
          <p:cNvSpPr/>
          <p:nvPr/>
        </p:nvSpPr>
        <p:spPr>
          <a:xfrm>
            <a:off x="4343400" y="2233612"/>
            <a:ext cx="3505200" cy="1571625"/>
          </a:xfrm>
          <a:prstGeom prst="roundRect">
            <a:avLst>
              <a:gd fmla="val 9696" name="adj"/>
            </a:avLst>
          </a:prstGeom>
          <a:solidFill>
            <a:srgbClr val="FFF7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1"/>
          <p:cNvSpPr/>
          <p:nvPr/>
        </p:nvSpPr>
        <p:spPr>
          <a:xfrm>
            <a:off x="609600" y="2233612"/>
            <a:ext cx="3505200" cy="1571625"/>
          </a:xfrm>
          <a:prstGeom prst="roundRect">
            <a:avLst>
              <a:gd fmla="val 9696" name="adj"/>
            </a:avLst>
          </a:prstGeom>
          <a:solidFill>
            <a:srgbClr val="FFF7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30" name="Google Shape;23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4033837"/>
            <a:ext cx="109728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1" name="Google Shape;23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4033837"/>
            <a:ext cx="1097280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1"/>
          <p:cNvSpPr txBox="1"/>
          <p:nvPr/>
        </p:nvSpPr>
        <p:spPr>
          <a:xfrm>
            <a:off x="609600" y="4572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D97706"/>
                </a:solidFill>
                <a:latin typeface="Cairo"/>
                <a:ea typeface="Cairo"/>
                <a:cs typeface="Cairo"/>
                <a:sym typeface="Cairo"/>
              </a:rPr>
              <a:t>الدرس الثالث — القسم الثاني</a:t>
            </a:r>
            <a:endParaRPr/>
          </a:p>
        </p:txBody>
      </p:sp>
      <p:sp>
        <p:nvSpPr>
          <p:cNvPr id="233" name="Google Shape;233;p21"/>
          <p:cNvSpPr txBox="1"/>
          <p:nvPr/>
        </p:nvSpPr>
        <p:spPr>
          <a:xfrm>
            <a:off x="609600" y="781050"/>
            <a:ext cx="11582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الصحراء الغربية (68% من مساحة مصر)</a:t>
            </a:r>
            <a:endParaRPr/>
          </a:p>
        </p:txBody>
      </p:sp>
      <p:sp>
        <p:nvSpPr>
          <p:cNvPr id="234" name="Google Shape;234;p21"/>
          <p:cNvSpPr txBox="1"/>
          <p:nvPr/>
        </p:nvSpPr>
        <p:spPr>
          <a:xfrm>
            <a:off x="8343900" y="2500312"/>
            <a:ext cx="3220402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2400E"/>
                </a:solidFill>
                <a:latin typeface="Cairo"/>
                <a:ea typeface="Cairo"/>
                <a:cs typeface="Cairo"/>
                <a:sym typeface="Cairo"/>
              </a:rPr>
              <a:t>الهضبة الجنوبية</a:t>
            </a:r>
            <a:endParaRPr/>
          </a:p>
        </p:txBody>
      </p:sp>
      <p:sp>
        <p:nvSpPr>
          <p:cNvPr id="235" name="Google Shape;235;p21"/>
          <p:cNvSpPr txBox="1"/>
          <p:nvPr/>
        </p:nvSpPr>
        <p:spPr>
          <a:xfrm>
            <a:off x="8343900" y="2967037"/>
            <a:ext cx="30670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تشمل هضبة الجلف الكبير وجبل العوينات الشهير.</a:t>
            </a:r>
            <a:endParaRPr/>
          </a:p>
        </p:txBody>
      </p:sp>
      <p:sp>
        <p:nvSpPr>
          <p:cNvPr id="236" name="Google Shape;236;p21"/>
          <p:cNvSpPr txBox="1"/>
          <p:nvPr/>
        </p:nvSpPr>
        <p:spPr>
          <a:xfrm>
            <a:off x="4610100" y="2500312"/>
            <a:ext cx="3220402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2400E"/>
                </a:solidFill>
                <a:latin typeface="Cairo"/>
                <a:ea typeface="Cairo"/>
                <a:cs typeface="Cairo"/>
                <a:sym typeface="Cairo"/>
              </a:rPr>
              <a:t>الهضبة الوسطى</a:t>
            </a:r>
            <a:endParaRPr/>
          </a:p>
        </p:txBody>
      </p:sp>
      <p:sp>
        <p:nvSpPr>
          <p:cNvPr id="237" name="Google Shape;237;p21"/>
          <p:cNvSpPr txBox="1"/>
          <p:nvPr/>
        </p:nvSpPr>
        <p:spPr>
          <a:xfrm>
            <a:off x="4610100" y="2967037"/>
            <a:ext cx="30670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تنتشر بها المنخفضات كالبحرية والأشكال الرملية.</a:t>
            </a:r>
            <a:endParaRPr/>
          </a:p>
        </p:txBody>
      </p:sp>
      <p:sp>
        <p:nvSpPr>
          <p:cNvPr id="238" name="Google Shape;238;p21"/>
          <p:cNvSpPr txBox="1"/>
          <p:nvPr/>
        </p:nvSpPr>
        <p:spPr>
          <a:xfrm>
            <a:off x="876300" y="2500312"/>
            <a:ext cx="3220402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2400E"/>
                </a:solidFill>
                <a:latin typeface="Cairo"/>
                <a:ea typeface="Cairo"/>
                <a:cs typeface="Cairo"/>
                <a:sym typeface="Cairo"/>
              </a:rPr>
              <a:t>هضبة مارمريكا</a:t>
            </a:r>
            <a:endParaRPr/>
          </a:p>
        </p:txBody>
      </p:sp>
      <p:sp>
        <p:nvSpPr>
          <p:cNvPr id="239" name="Google Shape;239;p21"/>
          <p:cNvSpPr txBox="1"/>
          <p:nvPr/>
        </p:nvSpPr>
        <p:spPr>
          <a:xfrm>
            <a:off x="876300" y="2967037"/>
            <a:ext cx="30670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هضبة صخرية شمالاً تطل على البحر مباشرة.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8D8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44" name="Google Shape;24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2"/>
          <p:cNvSpPr/>
          <p:nvPr/>
        </p:nvSpPr>
        <p:spPr>
          <a:xfrm>
            <a:off x="6324600" y="2428875"/>
            <a:ext cx="5257800" cy="1504950"/>
          </a:xfrm>
          <a:prstGeom prst="roundRect">
            <a:avLst>
              <a:gd fmla="val 10126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2"/>
          <p:cNvSpPr/>
          <p:nvPr/>
        </p:nvSpPr>
        <p:spPr>
          <a:xfrm>
            <a:off x="6324600" y="4124325"/>
            <a:ext cx="5257800" cy="1504950"/>
          </a:xfrm>
          <a:prstGeom prst="roundRect">
            <a:avLst>
              <a:gd fmla="val 10126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47" name="Google Shape;24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2219325"/>
            <a:ext cx="52578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8" name="Google Shape;248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38625" y="2219325"/>
            <a:ext cx="1628775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2"/>
          <p:cNvSpPr txBox="1"/>
          <p:nvPr/>
        </p:nvSpPr>
        <p:spPr>
          <a:xfrm>
            <a:off x="609600" y="4572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B45309"/>
                </a:solidFill>
                <a:latin typeface="Cairo"/>
                <a:ea typeface="Cairo"/>
                <a:cs typeface="Cairo"/>
                <a:sym typeface="Cairo"/>
              </a:rPr>
              <a:t>الدرس الثالث — القسم الثالث والرابع</a:t>
            </a:r>
            <a:endParaRPr/>
          </a:p>
        </p:txBody>
      </p:sp>
      <p:sp>
        <p:nvSpPr>
          <p:cNvPr id="250" name="Google Shape;250;p22"/>
          <p:cNvSpPr txBox="1"/>
          <p:nvPr/>
        </p:nvSpPr>
        <p:spPr>
          <a:xfrm>
            <a:off x="609600" y="781050"/>
            <a:ext cx="11582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Cairo"/>
                <a:ea typeface="Cairo"/>
                <a:cs typeface="Cairo"/>
                <a:sym typeface="Cairo"/>
              </a:rPr>
              <a:t>الصحراء الشرقية وشبه جزيرة سيناء</a:t>
            </a:r>
            <a:endParaRPr/>
          </a:p>
        </p:txBody>
      </p:sp>
      <p:sp>
        <p:nvSpPr>
          <p:cNvPr id="251" name="Google Shape;251;p22"/>
          <p:cNvSpPr txBox="1"/>
          <p:nvPr/>
        </p:nvSpPr>
        <p:spPr>
          <a:xfrm>
            <a:off x="6553200" y="2657475"/>
            <a:ext cx="5140642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92400E"/>
                </a:solidFill>
                <a:latin typeface="Cairo"/>
                <a:ea typeface="Cairo"/>
                <a:cs typeface="Cairo"/>
                <a:sym typeface="Cairo"/>
              </a:rPr>
              <a:t>الصحراء الشرقية</a:t>
            </a:r>
            <a:endParaRPr/>
          </a:p>
        </p:txBody>
      </p:sp>
      <p:sp>
        <p:nvSpPr>
          <p:cNvPr id="252" name="Google Shape;252;p22"/>
          <p:cNvSpPr txBox="1"/>
          <p:nvPr/>
        </p:nvSpPr>
        <p:spPr>
          <a:xfrm>
            <a:off x="6553200" y="3133725"/>
            <a:ext cx="48958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سلسلة جبال البحر الأحمر (أعلاها جبل الشايب) والأودية الجافة مثل وادي العلاقي.</a:t>
            </a:r>
            <a:endParaRPr/>
          </a:p>
        </p:txBody>
      </p:sp>
      <p:sp>
        <p:nvSpPr>
          <p:cNvPr id="253" name="Google Shape;253;p22"/>
          <p:cNvSpPr txBox="1"/>
          <p:nvPr/>
        </p:nvSpPr>
        <p:spPr>
          <a:xfrm>
            <a:off x="6553200" y="4352925"/>
            <a:ext cx="5140642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92400E"/>
                </a:solidFill>
                <a:latin typeface="Cairo"/>
                <a:ea typeface="Cairo"/>
                <a:cs typeface="Cairo"/>
                <a:sym typeface="Cairo"/>
              </a:rPr>
              <a:t>شبه جزيرة سيناء</a:t>
            </a:r>
            <a:endParaRPr/>
          </a:p>
        </p:txBody>
      </p:sp>
      <p:sp>
        <p:nvSpPr>
          <p:cNvPr id="254" name="Google Shape;254;p22"/>
          <p:cNvSpPr txBox="1"/>
          <p:nvPr/>
        </p:nvSpPr>
        <p:spPr>
          <a:xfrm>
            <a:off x="6553200" y="4829175"/>
            <a:ext cx="48958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Cairo"/>
                <a:ea typeface="Cairo"/>
                <a:cs typeface="Cairo"/>
                <a:sym typeface="Cairo"/>
              </a:rPr>
              <a:t>المثلث الجبلي الجنوبي (سانت كاترين)، الهضاب الوسطى (التيه والعجمة)، والسهل الشمالي.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033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59" name="Google Shape;25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3"/>
          <p:cNvSpPr/>
          <p:nvPr/>
        </p:nvSpPr>
        <p:spPr>
          <a:xfrm>
            <a:off x="9296400" y="3252787"/>
            <a:ext cx="1905000" cy="1704975"/>
          </a:xfrm>
          <a:prstGeom prst="roundRect">
            <a:avLst>
              <a:gd fmla="val 11173" name="adj"/>
            </a:avLst>
          </a:prstGeom>
          <a:solidFill>
            <a:srgbClr val="232B3D"/>
          </a:solidFill>
          <a:ln cap="flat" cmpd="sng" w="9525">
            <a:solidFill>
              <a:srgbClr val="2E36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3"/>
          <p:cNvSpPr/>
          <p:nvPr/>
        </p:nvSpPr>
        <p:spPr>
          <a:xfrm>
            <a:off x="6572250" y="3252787"/>
            <a:ext cx="1962150" cy="1704975"/>
          </a:xfrm>
          <a:prstGeom prst="roundRect">
            <a:avLst>
              <a:gd fmla="val 11173" name="adj"/>
            </a:avLst>
          </a:prstGeom>
          <a:solidFill>
            <a:srgbClr val="232B3D"/>
          </a:solidFill>
          <a:ln cap="flat" cmpd="sng" w="9525">
            <a:solidFill>
              <a:srgbClr val="2E36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3"/>
          <p:cNvSpPr/>
          <p:nvPr/>
        </p:nvSpPr>
        <p:spPr>
          <a:xfrm>
            <a:off x="3705225" y="3252787"/>
            <a:ext cx="2105025" cy="1704975"/>
          </a:xfrm>
          <a:prstGeom prst="roundRect">
            <a:avLst>
              <a:gd fmla="val 11173" name="adj"/>
            </a:avLst>
          </a:prstGeom>
          <a:solidFill>
            <a:srgbClr val="232B3D"/>
          </a:solidFill>
          <a:ln cap="flat" cmpd="sng" w="9525">
            <a:solidFill>
              <a:srgbClr val="2E36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3"/>
          <p:cNvSpPr/>
          <p:nvPr/>
        </p:nvSpPr>
        <p:spPr>
          <a:xfrm>
            <a:off x="990600" y="3252787"/>
            <a:ext cx="1952625" cy="1704975"/>
          </a:xfrm>
          <a:prstGeom prst="roundRect">
            <a:avLst>
              <a:gd fmla="val 11173" name="adj"/>
            </a:avLst>
          </a:prstGeom>
          <a:solidFill>
            <a:srgbClr val="232B3D"/>
          </a:solidFill>
          <a:ln cap="flat" cmpd="sng" w="9525">
            <a:solidFill>
              <a:srgbClr val="2E36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3"/>
          <p:cNvSpPr txBox="1"/>
          <p:nvPr/>
        </p:nvSpPr>
        <p:spPr>
          <a:xfrm>
            <a:off x="609600" y="457200"/>
            <a:ext cx="11068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الملخص الرقمي</a:t>
            </a:r>
            <a:endParaRPr/>
          </a:p>
        </p:txBody>
      </p:sp>
      <p:sp>
        <p:nvSpPr>
          <p:cNvPr id="265" name="Google Shape;265;p23"/>
          <p:cNvSpPr txBox="1"/>
          <p:nvPr/>
        </p:nvSpPr>
        <p:spPr>
          <a:xfrm>
            <a:off x="609600" y="781050"/>
            <a:ext cx="11582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8FAFC"/>
                </a:solidFill>
                <a:latin typeface="Cairo"/>
                <a:ea typeface="Cairo"/>
                <a:cs typeface="Cairo"/>
                <a:sym typeface="Cairo"/>
              </a:rPr>
              <a:t>حقائق رئيسية عن جغرافية مصر</a:t>
            </a:r>
            <a:endParaRPr/>
          </a:p>
        </p:txBody>
      </p:sp>
      <p:sp>
        <p:nvSpPr>
          <p:cNvPr id="266" name="Google Shape;266;p23"/>
          <p:cNvSpPr txBox="1"/>
          <p:nvPr/>
        </p:nvSpPr>
        <p:spPr>
          <a:xfrm>
            <a:off x="9355931" y="3567112"/>
            <a:ext cx="1785937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68%</a:t>
            </a:r>
            <a:endParaRPr/>
          </a:p>
        </p:txBody>
      </p:sp>
      <p:sp>
        <p:nvSpPr>
          <p:cNvPr id="267" name="Google Shape;267;p23"/>
          <p:cNvSpPr txBox="1"/>
          <p:nvPr/>
        </p:nvSpPr>
        <p:spPr>
          <a:xfrm>
            <a:off x="9355931" y="4329112"/>
            <a:ext cx="178593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نسبة الصحراء الغربية</a:t>
            </a:r>
            <a:endParaRPr/>
          </a:p>
        </p:txBody>
      </p:sp>
      <p:sp>
        <p:nvSpPr>
          <p:cNvPr id="268" name="Google Shape;268;p23"/>
          <p:cNvSpPr txBox="1"/>
          <p:nvPr/>
        </p:nvSpPr>
        <p:spPr>
          <a:xfrm>
            <a:off x="6624637" y="3567112"/>
            <a:ext cx="1857375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38BDF8"/>
                </a:solidFill>
                <a:latin typeface="Cairo"/>
                <a:ea typeface="Cairo"/>
                <a:cs typeface="Cairo"/>
                <a:sym typeface="Cairo"/>
              </a:rPr>
              <a:t>22%</a:t>
            </a:r>
            <a:endParaRPr/>
          </a:p>
        </p:txBody>
      </p:sp>
      <p:sp>
        <p:nvSpPr>
          <p:cNvPr id="269" name="Google Shape;269;p23"/>
          <p:cNvSpPr txBox="1"/>
          <p:nvPr/>
        </p:nvSpPr>
        <p:spPr>
          <a:xfrm>
            <a:off x="6624637" y="4329112"/>
            <a:ext cx="18573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نسبة الصحراء الشرقية</a:t>
            </a:r>
            <a:endParaRPr/>
          </a:p>
        </p:txBody>
      </p:sp>
      <p:sp>
        <p:nvSpPr>
          <p:cNvPr id="270" name="Google Shape;270;p23"/>
          <p:cNvSpPr txBox="1"/>
          <p:nvPr/>
        </p:nvSpPr>
        <p:spPr>
          <a:xfrm>
            <a:off x="3739753" y="3567112"/>
            <a:ext cx="2035968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4ADE80"/>
                </a:solidFill>
                <a:latin typeface="Cairo"/>
                <a:ea typeface="Cairo"/>
                <a:cs typeface="Cairo"/>
                <a:sym typeface="Cairo"/>
              </a:rPr>
              <a:t>6%</a:t>
            </a:r>
            <a:endParaRPr/>
          </a:p>
        </p:txBody>
      </p:sp>
      <p:sp>
        <p:nvSpPr>
          <p:cNvPr id="271" name="Google Shape;271;p23"/>
          <p:cNvSpPr txBox="1"/>
          <p:nvPr/>
        </p:nvSpPr>
        <p:spPr>
          <a:xfrm>
            <a:off x="3739753" y="4329112"/>
            <a:ext cx="2035968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مساحة شبه جزيرة سيناء</a:t>
            </a:r>
            <a:endParaRPr/>
          </a:p>
        </p:txBody>
      </p:sp>
      <p:sp>
        <p:nvSpPr>
          <p:cNvPr id="272" name="Google Shape;272;p23"/>
          <p:cNvSpPr txBox="1"/>
          <p:nvPr/>
        </p:nvSpPr>
        <p:spPr>
          <a:xfrm>
            <a:off x="1044178" y="3567112"/>
            <a:ext cx="1845468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43F5E"/>
                </a:solidFill>
                <a:latin typeface="Cairo"/>
                <a:ea typeface="Cairo"/>
                <a:cs typeface="Cairo"/>
                <a:sym typeface="Cairo"/>
              </a:rPr>
              <a:t>4%</a:t>
            </a:r>
            <a:endParaRPr/>
          </a:p>
        </p:txBody>
      </p:sp>
      <p:sp>
        <p:nvSpPr>
          <p:cNvPr id="273" name="Google Shape;273;p23"/>
          <p:cNvSpPr txBox="1"/>
          <p:nvPr/>
        </p:nvSpPr>
        <p:spPr>
          <a:xfrm>
            <a:off x="1044178" y="4329112"/>
            <a:ext cx="1845468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مساحة الوادي والدلتا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4"/>
          <p:cNvSpPr/>
          <p:nvPr/>
        </p:nvSpPr>
        <p:spPr>
          <a:xfrm>
            <a:off x="5810250" y="4491037"/>
            <a:ext cx="571500" cy="28575"/>
          </a:xfrm>
          <a:prstGeom prst="roundRect">
            <a:avLst>
              <a:gd fmla="val 50000" name="adj"/>
            </a:avLst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79" name="Google Shape;27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1200" y="2338387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0" name="Google Shape;280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76937" y="2509837"/>
            <a:ext cx="2381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4"/>
          <p:cNvSpPr txBox="1"/>
          <p:nvPr/>
        </p:nvSpPr>
        <p:spPr>
          <a:xfrm>
            <a:off x="2020490" y="3176587"/>
            <a:ext cx="8151018" cy="504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8FAFC"/>
                </a:solidFill>
                <a:latin typeface="Tajawal"/>
                <a:ea typeface="Tajawal"/>
                <a:cs typeface="Tajawal"/>
                <a:sym typeface="Tajawal"/>
              </a:rPr>
              <a:t>تم بحمد الله مراجعة الوحدة الأولى</a:t>
            </a:r>
            <a:endParaRPr/>
          </a:p>
        </p:txBody>
      </p:sp>
      <p:sp>
        <p:nvSpPr>
          <p:cNvPr id="282" name="Google Shape;282;p24"/>
          <p:cNvSpPr txBox="1"/>
          <p:nvPr/>
        </p:nvSpPr>
        <p:spPr>
          <a:xfrm>
            <a:off x="3637359" y="3833812"/>
            <a:ext cx="4917281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Cairo"/>
                <a:ea typeface="Cairo"/>
                <a:cs typeface="Cairo"/>
                <a:sym typeface="Cairo"/>
              </a:rPr>
              <a:t>نتمنى لكم التوفيق والنجاح الدائم في مادة الجغرافيا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5"/>
          <p:cNvSpPr/>
          <p:nvPr/>
        </p:nvSpPr>
        <p:spPr>
          <a:xfrm>
            <a:off x="571500" y="1000125"/>
            <a:ext cx="110490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5"/>
          <p:cNvSpPr/>
          <p:nvPr/>
        </p:nvSpPr>
        <p:spPr>
          <a:xfrm>
            <a:off x="571500" y="1857375"/>
            <a:ext cx="110490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5"/>
          <p:cNvSpPr/>
          <p:nvPr/>
        </p:nvSpPr>
        <p:spPr>
          <a:xfrm>
            <a:off x="571500" y="2714625"/>
            <a:ext cx="110490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5"/>
          <p:cNvSpPr/>
          <p:nvPr/>
        </p:nvSpPr>
        <p:spPr>
          <a:xfrm>
            <a:off x="571500" y="3571875"/>
            <a:ext cx="110490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5"/>
          <p:cNvSpPr/>
          <p:nvPr/>
        </p:nvSpPr>
        <p:spPr>
          <a:xfrm>
            <a:off x="571500" y="4429125"/>
            <a:ext cx="110490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5"/>
          <p:cNvSpPr/>
          <p:nvPr/>
        </p:nvSpPr>
        <p:spPr>
          <a:xfrm>
            <a:off x="571500" y="18478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5"/>
          <p:cNvSpPr/>
          <p:nvPr/>
        </p:nvSpPr>
        <p:spPr>
          <a:xfrm>
            <a:off x="571500" y="18478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5"/>
          <p:cNvSpPr/>
          <p:nvPr/>
        </p:nvSpPr>
        <p:spPr>
          <a:xfrm>
            <a:off x="571500" y="27051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5"/>
          <p:cNvSpPr/>
          <p:nvPr/>
        </p:nvSpPr>
        <p:spPr>
          <a:xfrm>
            <a:off x="571500" y="27051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5"/>
          <p:cNvSpPr/>
          <p:nvPr/>
        </p:nvSpPr>
        <p:spPr>
          <a:xfrm>
            <a:off x="571500" y="35623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5"/>
          <p:cNvSpPr/>
          <p:nvPr/>
        </p:nvSpPr>
        <p:spPr>
          <a:xfrm>
            <a:off x="571500" y="35623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5"/>
          <p:cNvSpPr/>
          <p:nvPr/>
        </p:nvSpPr>
        <p:spPr>
          <a:xfrm>
            <a:off x="571500" y="44196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5"/>
          <p:cNvSpPr/>
          <p:nvPr/>
        </p:nvSpPr>
        <p:spPr>
          <a:xfrm>
            <a:off x="571500" y="44196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5"/>
          <p:cNvSpPr/>
          <p:nvPr/>
        </p:nvSpPr>
        <p:spPr>
          <a:xfrm>
            <a:off x="571500" y="52768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5"/>
          <p:cNvSpPr/>
          <p:nvPr/>
        </p:nvSpPr>
        <p:spPr>
          <a:xfrm>
            <a:off x="571500" y="52768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02" name="Google Shape;30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63250" y="1185862"/>
            <a:ext cx="857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3" name="Google Shape;30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63250" y="2043112"/>
            <a:ext cx="857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4" name="Google Shape;304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63250" y="2900362"/>
            <a:ext cx="857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5" name="Google Shape;305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763250" y="3757612"/>
            <a:ext cx="857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6" name="Google Shape;30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63250" y="4614862"/>
            <a:ext cx="857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7" name="Google Shape;307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763250" y="5472112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5"/>
          <p:cNvSpPr txBox="1"/>
          <p:nvPr/>
        </p:nvSpPr>
        <p:spPr>
          <a:xfrm>
            <a:off x="10163175" y="571500"/>
            <a:ext cx="1630203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8FAFC"/>
                </a:solidFill>
                <a:latin typeface="Cairo"/>
                <a:ea typeface="Cairo"/>
                <a:cs typeface="Cairo"/>
                <a:sym typeface="Cairo"/>
              </a:rPr>
              <a:t>Image Sources</a:t>
            </a:r>
            <a:endParaRPr/>
          </a:p>
        </p:txBody>
      </p:sp>
      <p:sp>
        <p:nvSpPr>
          <p:cNvPr id="309" name="Google Shape;309;p25"/>
          <p:cNvSpPr txBox="1"/>
          <p:nvPr/>
        </p:nvSpPr>
        <p:spPr>
          <a:xfrm>
            <a:off x="5381625" y="1143000"/>
            <a:ext cx="52387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F8FAFC"/>
                </a:solidFill>
                <a:latin typeface="Cairo"/>
                <a:ea typeface="Cairo"/>
                <a:cs typeface="Cairo"/>
                <a:sym typeface="Cairo"/>
              </a:rPr>
              <a:t>https://www.frontiersin.org/files/Articles/1941215/xml-images/fmars-13-1941215-g001.webp</a:t>
            </a:r>
            <a:endParaRPr/>
          </a:p>
        </p:txBody>
      </p:sp>
      <p:sp>
        <p:nvSpPr>
          <p:cNvPr id="310" name="Google Shape;310;p25"/>
          <p:cNvSpPr txBox="1"/>
          <p:nvPr/>
        </p:nvSpPr>
        <p:spPr>
          <a:xfrm>
            <a:off x="8705850" y="1419225"/>
            <a:ext cx="191452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8FAFC"/>
                </a:solidFill>
                <a:latin typeface="Cairo"/>
                <a:ea typeface="Cairo"/>
                <a:cs typeface="Cairo"/>
                <a:sym typeface="Cairo"/>
              </a:rPr>
              <a:t>Source: www.frontiersin.org</a:t>
            </a:r>
            <a:endParaRPr/>
          </a:p>
        </p:txBody>
      </p:sp>
      <p:sp>
        <p:nvSpPr>
          <p:cNvPr id="311" name="Google Shape;311;p25"/>
          <p:cNvSpPr txBox="1"/>
          <p:nvPr/>
        </p:nvSpPr>
        <p:spPr>
          <a:xfrm>
            <a:off x="5343525" y="2000250"/>
            <a:ext cx="52768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F8FAFC"/>
                </a:solidFill>
                <a:latin typeface="Cairo"/>
                <a:ea typeface="Cairo"/>
                <a:cs typeface="Cairo"/>
                <a:sym typeface="Cairo"/>
              </a:rPr>
              <a:t>https://e4paqw6ev6a.exactdn.com/wp-content/uploads/2024/12/Carte-Alexandrie.jpg?strip=all</a:t>
            </a:r>
            <a:endParaRPr/>
          </a:p>
        </p:txBody>
      </p:sp>
      <p:sp>
        <p:nvSpPr>
          <p:cNvPr id="312" name="Google Shape;312;p25"/>
          <p:cNvSpPr txBox="1"/>
          <p:nvPr/>
        </p:nvSpPr>
        <p:spPr>
          <a:xfrm>
            <a:off x="8667750" y="2276475"/>
            <a:ext cx="195262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8FAFC"/>
                </a:solidFill>
                <a:latin typeface="Cairo"/>
                <a:ea typeface="Cairo"/>
                <a:cs typeface="Cairo"/>
                <a:sym typeface="Cairo"/>
              </a:rPr>
              <a:t>Source: travels-of-a-life.com</a:t>
            </a:r>
            <a:endParaRPr/>
          </a:p>
        </p:txBody>
      </p:sp>
      <p:sp>
        <p:nvSpPr>
          <p:cNvPr id="313" name="Google Shape;313;p25"/>
          <p:cNvSpPr txBox="1"/>
          <p:nvPr/>
        </p:nvSpPr>
        <p:spPr>
          <a:xfrm>
            <a:off x="6524625" y="2857500"/>
            <a:ext cx="40957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F8FAFC"/>
                </a:solidFill>
                <a:latin typeface="Cairo"/>
                <a:ea typeface="Cairo"/>
                <a:cs typeface="Cairo"/>
                <a:sym typeface="Cairo"/>
              </a:rPr>
              <a:t>https://whitedesertegypttours.com/wp-content/uploads/2026/01/37.jpeg</a:t>
            </a:r>
            <a:endParaRPr/>
          </a:p>
        </p:txBody>
      </p:sp>
      <p:sp>
        <p:nvSpPr>
          <p:cNvPr id="314" name="Google Shape;314;p25"/>
          <p:cNvSpPr txBox="1"/>
          <p:nvPr/>
        </p:nvSpPr>
        <p:spPr>
          <a:xfrm>
            <a:off x="8220075" y="3133725"/>
            <a:ext cx="24003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8FAFC"/>
                </a:solidFill>
                <a:latin typeface="Cairo"/>
                <a:ea typeface="Cairo"/>
                <a:cs typeface="Cairo"/>
                <a:sym typeface="Cairo"/>
              </a:rPr>
              <a:t>Source: whitedesertegypttours.com</a:t>
            </a:r>
            <a:endParaRPr/>
          </a:p>
        </p:txBody>
      </p:sp>
      <p:sp>
        <p:nvSpPr>
          <p:cNvPr id="315" name="Google Shape;315;p25"/>
          <p:cNvSpPr txBox="1"/>
          <p:nvPr/>
        </p:nvSpPr>
        <p:spPr>
          <a:xfrm>
            <a:off x="5429250" y="3714750"/>
            <a:ext cx="5191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F8FAFC"/>
                </a:solidFill>
                <a:latin typeface="Cairo"/>
                <a:ea typeface="Cairo"/>
                <a:cs typeface="Cairo"/>
                <a:sym typeface="Cairo"/>
              </a:rPr>
              <a:t>https://egypttimetravel.com/wp-content/uploads/2026/10/How-Long-Is-the-Nile-River.webp</a:t>
            </a:r>
            <a:endParaRPr/>
          </a:p>
        </p:txBody>
      </p:sp>
      <p:sp>
        <p:nvSpPr>
          <p:cNvPr id="316" name="Google Shape;316;p25"/>
          <p:cNvSpPr txBox="1"/>
          <p:nvPr/>
        </p:nvSpPr>
        <p:spPr>
          <a:xfrm>
            <a:off x="8667750" y="3990975"/>
            <a:ext cx="195262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8FAFC"/>
                </a:solidFill>
                <a:latin typeface="Cairo"/>
                <a:ea typeface="Cairo"/>
                <a:cs typeface="Cairo"/>
                <a:sym typeface="Cairo"/>
              </a:rPr>
              <a:t>Source: egypttimetravel.com</a:t>
            </a:r>
            <a:endParaRPr/>
          </a:p>
        </p:txBody>
      </p:sp>
      <p:sp>
        <p:nvSpPr>
          <p:cNvPr id="317" name="Google Shape;317;p25"/>
          <p:cNvSpPr txBox="1"/>
          <p:nvPr/>
        </p:nvSpPr>
        <p:spPr>
          <a:xfrm>
            <a:off x="4686300" y="4572000"/>
            <a:ext cx="59340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F8FAFC"/>
                </a:solidFill>
                <a:latin typeface="Cairo"/>
                <a:ea typeface="Cairo"/>
                <a:cs typeface="Cairo"/>
                <a:sym typeface="Cairo"/>
              </a:rPr>
              <a:t>https://whiteandblackdeserttours.com/wp-content/uploads/2026/05/Desert-oasis-in-a-sunlit-expanse.png</a:t>
            </a:r>
            <a:endParaRPr/>
          </a:p>
        </p:txBody>
      </p:sp>
      <p:sp>
        <p:nvSpPr>
          <p:cNvPr id="318" name="Google Shape;318;p25"/>
          <p:cNvSpPr txBox="1"/>
          <p:nvPr/>
        </p:nvSpPr>
        <p:spPr>
          <a:xfrm>
            <a:off x="8010525" y="4848225"/>
            <a:ext cx="26098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8FAFC"/>
                </a:solidFill>
                <a:latin typeface="Cairo"/>
                <a:ea typeface="Cairo"/>
                <a:cs typeface="Cairo"/>
                <a:sym typeface="Cairo"/>
              </a:rPr>
              <a:t>Source: whiteandblackdeserttours.com</a:t>
            </a:r>
            <a:endParaRPr/>
          </a:p>
        </p:txBody>
      </p:sp>
      <p:sp>
        <p:nvSpPr>
          <p:cNvPr id="319" name="Google Shape;319;p25"/>
          <p:cNvSpPr txBox="1"/>
          <p:nvPr/>
        </p:nvSpPr>
        <p:spPr>
          <a:xfrm>
            <a:off x="6057900" y="5429250"/>
            <a:ext cx="45624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F8FAFC"/>
                </a:solidFill>
                <a:latin typeface="Cairo"/>
                <a:ea typeface="Cairo"/>
                <a:cs typeface="Cairo"/>
                <a:sym typeface="Cairo"/>
              </a:rPr>
              <a:t>https://realegypt.com/wp-content/uploads/2023/11/Red-Sea-Cover-1024x683.jpg</a:t>
            </a:r>
            <a:endParaRPr/>
          </a:p>
        </p:txBody>
      </p:sp>
      <p:sp>
        <p:nvSpPr>
          <p:cNvPr id="320" name="Google Shape;320;p25"/>
          <p:cNvSpPr txBox="1"/>
          <p:nvPr/>
        </p:nvSpPr>
        <p:spPr>
          <a:xfrm>
            <a:off x="9096375" y="5705475"/>
            <a:ext cx="1524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8FAFC"/>
                </a:solidFill>
                <a:latin typeface="Cairo"/>
                <a:ea typeface="Cairo"/>
                <a:cs typeface="Cairo"/>
                <a:sym typeface="Cairo"/>
              </a:rPr>
              <a:t>Source: realegypt.com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